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9" r:id="rId3"/>
    <p:sldId id="261" r:id="rId4"/>
    <p:sldId id="329" r:id="rId5"/>
    <p:sldId id="321" r:id="rId6"/>
    <p:sldId id="322" r:id="rId7"/>
    <p:sldId id="311" r:id="rId8"/>
    <p:sldId id="328" r:id="rId9"/>
    <p:sldId id="327" r:id="rId10"/>
    <p:sldId id="326" r:id="rId11"/>
    <p:sldId id="330" r:id="rId12"/>
    <p:sldId id="331" r:id="rId13"/>
    <p:sldId id="308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F1C6E-B1E1-44EC-A259-34F97F0D8FA5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FA578-AAB0-4FDC-AD46-DF2637EFF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7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ED63C-5DDF-4141-B270-AA94E69E93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2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0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3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96A9-1868-4B52-8406-5B5055906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BC081-81FF-1F25-A812-AFBA4E3C2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C8318-2058-9F96-9EB2-1ACF5335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D383F-7993-723C-9E62-ED41D7F5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05785-72C6-8A3E-07F4-A6DC2054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BA5C-CFE8-9844-9F8A-732E3673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FFBD5-E70D-86B9-A32B-299C1DED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E0215-B8D8-4797-26DE-3FED6E11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58C80-0B19-CA02-D7F4-7B9D357A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B6D1-765B-065B-8F46-694E6C6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9A69-24E0-232B-80A0-012F0D6A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F166A-2A40-EC6A-2B88-9CC882A3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A222B-896D-31EA-9B6E-EC326DC1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2992-AA18-4818-D8EE-37E503A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40259-CBE6-615E-3C02-8293F32A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C4C5-A0FE-DC2C-EF65-9A0D193F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7991-F6CA-8684-9EE0-1041B1E36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8D500-EAB0-9B18-1325-CC1927D74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EC1B7-B669-DE82-1486-6614DD5D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A6D9E-7556-96B9-D391-E951A1CD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E2F5C-1B08-61F1-73EB-2E625C0D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C005-4C49-3132-290B-525D3240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80F9A-774B-07BB-7357-046307AFA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046B0-8CCF-0E56-3830-DFE3D0D3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CED1B-9812-1CF8-C38B-4F4A2C601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53A74-55E1-A516-E752-7AE5C8D14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53BA6-C849-D16F-A777-AC060FFD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EB309-AA8A-AB5A-4B3B-360FDCF0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CAA94-BB5B-6E87-6F68-CC3658B1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AF0B-9651-0804-9B17-B406F79F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BFEB1-02F5-5D3E-E7DC-BAAE74D8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41F13-331C-4CF8-AA4A-CC437484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45CFD-E90E-2084-0920-318ADB27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6A726-645D-E312-D8AA-C396FB6C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C39FA-6BDE-3DBF-CE9B-A1863F34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53EB4-9E65-B49C-3440-262CC13E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6EFB-EF31-39AB-955C-67FBC14D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F17B-25CB-262B-0748-44DD9251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2A8F4-4279-FE98-CE8F-14801E469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3269-9977-A127-D11A-71BC10EB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B7926-161D-81CF-5309-D5E29780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A2011-7EC2-F4B1-6237-107F8DCF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7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D0B3-B58A-27EB-60A4-0C04D0F4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37632-AAEB-D5C4-299F-CDD93D0EA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9FB26-CD45-48F2-49FD-2A2B04157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0083B-7578-52B7-9FB2-6812EFD7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05211-F88B-6399-E0C3-BA520B4B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987FD-6123-9C05-DFFD-18A205C8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8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13BB-4331-E07A-0A40-3229AD59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FB256-456C-92F2-FD12-2452EA174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C66F-1C06-0F92-9470-DD1A60CB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66ECB-BDC8-4998-8504-CA36D484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2BBC1-6016-9013-46C9-7FE2B3E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8258C-1209-24F4-E563-D24677E3F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3D395-2D0D-43F5-198A-434FB5F81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1F79-0BAB-C172-5E62-E095C481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9CEA1-07F6-E36D-460A-EC59702F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E7F4-6D8F-B54E-8D35-02FEC3B2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9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5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6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9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4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2EADC1C-272A-41F1-8BDE-A3610CE15FA7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B895657-43C0-49D3-A789-5CD3FB8F0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05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2EADC1C-272A-41F1-8BDE-A3610CE15FA7}" type="datetimeFigureOut">
              <a:rPr lang="en-GB" smtClean="0"/>
              <a:pPr/>
              <a:t>16/07/2024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B895657-43C0-49D3-A789-5CD3FB8F09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6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1F142-DA57-770A-C6E3-45EEF924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6948A-3CC6-5879-CC74-F7A7A5737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F03B3-E783-82CD-A734-BD1F472EA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92E9-358E-1240-8319-BD2930091799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3030-6C56-F300-2AD0-E69439B9A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742B-6F68-4069-1E2D-8FC274998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dalycollection.org/song.cfm?id=59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ices.org.uk/songs-of-home#:~:text=Songs%20of%20Home%20is%20a,award%2Dwinning%20composer%20David%20Bruce." TargetMode="External"/><Relationship Id="rId5" Type="http://schemas.openxmlformats.org/officeDocument/2006/relationships/hyperlink" Target="https://www.youtube.com/watch?v=4-XImQ0xNWI" TargetMode="External"/><Relationship Id="rId4" Type="http://schemas.openxmlformats.org/officeDocument/2006/relationships/hyperlink" Target="https://themusicalrose.com/obwisana-a-singing-and-passing-game-from-ghan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24B3-62A3-EC71-7F16-17B6233CE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129" y="4340302"/>
            <a:ext cx="6364607" cy="1285871"/>
          </a:xfrm>
          <a:noFill/>
        </p:spPr>
        <p:txBody>
          <a:bodyPr>
            <a:noAutofit/>
          </a:bodyPr>
          <a:lstStyle/>
          <a:p>
            <a:r>
              <a:rPr lang="en-US" sz="3600" b="1" dirty="0">
                <a:latin typeface="Rubik Medium" pitchFamily="2" charset="-79"/>
                <a:cs typeface="Rubik Medium" pitchFamily="2" charset="-79"/>
              </a:rPr>
              <a:t> </a:t>
            </a:r>
            <a:r>
              <a:rPr lang="en-GB" sz="3600" b="1" dirty="0">
                <a:effectLst/>
                <a:latin typeface="Rubik Medium" pitchFamily="2" charset="-79"/>
                <a:ea typeface="Calibri" panose="020F0502020204030204" pitchFamily="34" charset="0"/>
                <a:cs typeface="Rubik Medium" pitchFamily="2" charset="-79"/>
              </a:rPr>
              <a:t>The Power, Awe and Wonder of the Human Voice </a:t>
            </a:r>
            <a:br>
              <a:rPr lang="en-US" sz="3600" dirty="0">
                <a:latin typeface="Rubik Medium" pitchFamily="2" charset="-79"/>
                <a:cs typeface="Rubik Medium" pitchFamily="2" charset="-79"/>
              </a:rPr>
            </a:br>
            <a:endParaRPr lang="en-US" sz="2000" dirty="0">
              <a:latin typeface="Rubik Medium" pitchFamily="2" charset="-79"/>
              <a:cs typeface="Rubik Medium" pitchFamily="2" charset="-79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7DDA7-2B1B-4894-A348-CFC86D54E45A}"/>
              </a:ext>
            </a:extLst>
          </p:cNvPr>
          <p:cNvCxnSpPr/>
          <p:nvPr/>
        </p:nvCxnSpPr>
        <p:spPr>
          <a:xfrm>
            <a:off x="-61356" y="5772372"/>
            <a:ext cx="12314712" cy="0"/>
          </a:xfrm>
          <a:prstGeom prst="line">
            <a:avLst/>
          </a:prstGeom>
          <a:ln w="57150">
            <a:solidFill>
              <a:srgbClr val="D91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D189651-2CB7-9CEF-D6A5-993D78D5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1" y="373334"/>
            <a:ext cx="5681988" cy="3787992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572DA26E-4473-1D97-2A03-ADA881664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012" y="5923357"/>
            <a:ext cx="2833687" cy="7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710A3-3E83-4013-8E88-7F38C52C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1" y="102491"/>
            <a:ext cx="791310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Singing pointers for KS1</a:t>
            </a:r>
          </a:p>
        </p:txBody>
      </p:sp>
      <p:pic>
        <p:nvPicPr>
          <p:cNvPr id="27" name="Picture 26" descr="Man writing on music sheet">
            <a:extLst>
              <a:ext uri="{FF2B5EF4-FFF2-40B4-BE49-F238E27FC236}">
                <a16:creationId xmlns:a16="http://schemas.microsoft.com/office/drawing/2014/main" id="{43BC90C4-84C8-F0C7-6AD2-A8537235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1" r="28109" b="-2"/>
          <a:stretch/>
        </p:blipFill>
        <p:spPr>
          <a:xfrm>
            <a:off x="21" y="-6418"/>
            <a:ext cx="3212412" cy="6864418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2BF64C4-FDC9-464F-91F4-6B3EDD33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3220" y="1417320"/>
            <a:ext cx="8579719" cy="53381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Posture: </a:t>
            </a:r>
            <a:r>
              <a:rPr lang="en-GB" dirty="0">
                <a:latin typeface="Rubik" pitchFamily="2" charset="-79"/>
                <a:cs typeface="Rubik" pitchFamily="2" charset="-79"/>
              </a:rPr>
              <a:t>standing one foot apart when avoiding tilt of the head or lifting shoulders when singing.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Breathing: </a:t>
            </a:r>
            <a:r>
              <a:rPr lang="en-GB" dirty="0">
                <a:latin typeface="Rubik" pitchFamily="2" charset="-79"/>
                <a:cs typeface="Rubik" pitchFamily="2" charset="-79"/>
              </a:rPr>
              <a:t>singing in 2 bar phrases with ease.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Phonation: </a:t>
            </a:r>
            <a:r>
              <a:rPr lang="en-GB" dirty="0">
                <a:latin typeface="Rubik" pitchFamily="2" charset="-79"/>
                <a:cs typeface="Rubik" pitchFamily="2" charset="-79"/>
              </a:rPr>
              <a:t>flexible vocal range between C4 to E5; pure treble sound; matching their singing voice to their speaking voice.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Pitch recognition: </a:t>
            </a:r>
            <a:r>
              <a:rPr lang="en-GB" dirty="0">
                <a:latin typeface="Rubik" pitchFamily="2" charset="-79"/>
                <a:cs typeface="Rubik" pitchFamily="2" charset="-79"/>
              </a:rPr>
              <a:t>Soh, Mi and Doh (5</a:t>
            </a:r>
            <a:r>
              <a:rPr lang="en-GB" baseline="30000" dirty="0">
                <a:latin typeface="Rubik" pitchFamily="2" charset="-79"/>
                <a:cs typeface="Rubik" pitchFamily="2" charset="-79"/>
              </a:rPr>
              <a:t>th</a:t>
            </a:r>
            <a:r>
              <a:rPr lang="en-GB" dirty="0">
                <a:latin typeface="Rubik" pitchFamily="2" charset="-79"/>
                <a:cs typeface="Rubik" pitchFamily="2" charset="-79"/>
              </a:rPr>
              <a:t>, 3</a:t>
            </a:r>
            <a:r>
              <a:rPr lang="en-GB" baseline="30000" dirty="0">
                <a:latin typeface="Rubik" pitchFamily="2" charset="-79"/>
                <a:cs typeface="Rubik" pitchFamily="2" charset="-79"/>
              </a:rPr>
              <a:t>rd</a:t>
            </a:r>
            <a:r>
              <a:rPr lang="en-GB" dirty="0">
                <a:latin typeface="Rubik" pitchFamily="2" charset="-79"/>
                <a:cs typeface="Rubik" pitchFamily="2" charset="-79"/>
              </a:rPr>
              <a:t> and tonic)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Musicianship: </a:t>
            </a:r>
            <a:r>
              <a:rPr lang="en-GB" dirty="0">
                <a:latin typeface="Rubik" pitchFamily="2" charset="-79"/>
                <a:cs typeface="Rubik" pitchFamily="2" charset="-79"/>
              </a:rPr>
              <a:t>singing using call and response; introduce rounds at 7yrs old.</a:t>
            </a:r>
            <a:endParaRPr lang="en-GB" b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DA5BB15-C337-24CC-89FF-B0F614C6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5" y="614793"/>
            <a:ext cx="2959768" cy="1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710A3-3E83-4013-8E88-7F38C52C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1" y="102491"/>
            <a:ext cx="791310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Singing pointers for KS2</a:t>
            </a:r>
          </a:p>
        </p:txBody>
      </p:sp>
      <p:pic>
        <p:nvPicPr>
          <p:cNvPr id="27" name="Picture 26" descr="Man writing on music sheet">
            <a:extLst>
              <a:ext uri="{FF2B5EF4-FFF2-40B4-BE49-F238E27FC236}">
                <a16:creationId xmlns:a16="http://schemas.microsoft.com/office/drawing/2014/main" id="{43BC90C4-84C8-F0C7-6AD2-A8537235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1" r="28109" b="-2"/>
          <a:stretch/>
        </p:blipFill>
        <p:spPr>
          <a:xfrm>
            <a:off x="21" y="-6418"/>
            <a:ext cx="3212412" cy="6864418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2BF64C4-FDC9-464F-91F4-6B3EDD33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3220" y="1417320"/>
            <a:ext cx="8579719" cy="53381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Posture: </a:t>
            </a:r>
            <a:r>
              <a:rPr lang="en-GB" dirty="0">
                <a:latin typeface="Rubik" pitchFamily="2" charset="-79"/>
                <a:cs typeface="Rubik" pitchFamily="2" charset="-79"/>
              </a:rPr>
              <a:t>standing one foot apart when avoiding tilt of the head or lifting shoulders when singing.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Breathing: </a:t>
            </a:r>
            <a:r>
              <a:rPr lang="en-GB" dirty="0">
                <a:latin typeface="Rubik" pitchFamily="2" charset="-79"/>
                <a:cs typeface="Rubik" pitchFamily="2" charset="-79"/>
              </a:rPr>
              <a:t>singing in 4 bar phrases with ease, using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Phonation: </a:t>
            </a:r>
            <a:r>
              <a:rPr lang="en-GB" dirty="0">
                <a:latin typeface="Rubik" pitchFamily="2" charset="-79"/>
                <a:cs typeface="Rubik" pitchFamily="2" charset="-79"/>
              </a:rPr>
              <a:t>flexible vocal range between C4 to E5; smooth pure treble sound; use of chest voice and head voice.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Pitch recognition: </a:t>
            </a:r>
            <a:r>
              <a:rPr lang="en-GB" dirty="0">
                <a:latin typeface="Rubik" pitchFamily="2" charset="-79"/>
                <a:cs typeface="Rubik" pitchFamily="2" charset="-79"/>
              </a:rPr>
              <a:t>flexible singing a full octave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Rubik" pitchFamily="2" charset="-79"/>
                <a:cs typeface="Rubik" pitchFamily="2" charset="-79"/>
              </a:rPr>
              <a:t>Musicianship: </a:t>
            </a:r>
            <a:r>
              <a:rPr lang="en-GB" dirty="0">
                <a:latin typeface="Rubik" pitchFamily="2" charset="-79"/>
                <a:cs typeface="Rubik" pitchFamily="2" charset="-79"/>
              </a:rPr>
              <a:t>singing using call and response; singing in three part </a:t>
            </a:r>
            <a:r>
              <a:rPr lang="en-GB">
                <a:latin typeface="Rubik" pitchFamily="2" charset="-79"/>
                <a:cs typeface="Rubik" pitchFamily="2" charset="-79"/>
              </a:rPr>
              <a:t>rounds and part-songs.</a:t>
            </a:r>
            <a:endParaRPr lang="en-GB" b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DA5BB15-C337-24CC-89FF-B0F614C6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5" y="614793"/>
            <a:ext cx="2959768" cy="1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CED8-80DA-5150-4039-98D4A358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145" y="499533"/>
            <a:ext cx="7449706" cy="1658198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CPD S</a:t>
            </a:r>
            <a:r>
              <a:rPr lang="en-GB" sz="4200" dirty="0" err="1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inging</a:t>
            </a:r>
            <a:r>
              <a:rPr lang="en-GB" sz="4200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 Resources used 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01A3D08-FE1D-7BDF-64BB-CAB7C23F6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8" r="32332" b="-2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691E-6AC1-8BC1-E6FF-C7A52184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02" y="1865745"/>
            <a:ext cx="7785674" cy="5451419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latin typeface="Rubik" pitchFamily="2" charset="-79"/>
                <a:cs typeface="Rubik" pitchFamily="2" charset="-79"/>
              </a:rPr>
              <a:t>KS1</a:t>
            </a:r>
          </a:p>
          <a:p>
            <a:r>
              <a:rPr lang="en-GB" sz="2800" u="sng" dirty="0">
                <a:solidFill>
                  <a:srgbClr val="0000FF"/>
                </a:solidFill>
                <a:effectLst/>
                <a:latin typeface="Rubik" pitchFamily="2" charset="-79"/>
                <a:ea typeface="Rubik" pitchFamily="2" charset="-79"/>
                <a:hlinkClick r:id="rId3"/>
              </a:rPr>
              <a:t>Bought me a cat</a:t>
            </a:r>
            <a:endParaRPr lang="en-GB" sz="2800" u="sng" dirty="0">
              <a:solidFill>
                <a:srgbClr val="0000FF"/>
              </a:solidFill>
              <a:effectLst/>
              <a:latin typeface="Rubik" pitchFamily="2" charset="-79"/>
              <a:ea typeface="Rubik" pitchFamily="2" charset="-79"/>
            </a:endParaRPr>
          </a:p>
          <a:p>
            <a:r>
              <a:rPr lang="en-GB" sz="2800" u="sng" dirty="0">
                <a:solidFill>
                  <a:srgbClr val="0000FF"/>
                </a:solidFill>
                <a:latin typeface="Rubik" pitchFamily="2" charset="-79"/>
                <a:ea typeface="Rubik" pitchFamily="2" charset="-79"/>
              </a:rPr>
              <a:t>Sally go round the sun</a:t>
            </a:r>
          </a:p>
          <a:p>
            <a:endParaRPr lang="en-GB" sz="2800" u="sng" dirty="0">
              <a:solidFill>
                <a:srgbClr val="0000FF"/>
              </a:solidFill>
              <a:latin typeface="Rubik" pitchFamily="2" charset="-79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KS2</a:t>
            </a:r>
          </a:p>
          <a:p>
            <a:r>
              <a:rPr lang="en-GB" sz="2800" u="sng" dirty="0" err="1">
                <a:solidFill>
                  <a:srgbClr val="29161F"/>
                </a:solidFill>
                <a:effectLst/>
                <a:latin typeface="Rubik" pitchFamily="2" charset="-79"/>
                <a:ea typeface="Rubik" pitchFamily="2" charset="-79"/>
                <a:hlinkClick r:id="rId4"/>
              </a:rPr>
              <a:t>Obwissana</a:t>
            </a:r>
            <a:endParaRPr lang="en-GB" sz="2800" u="sng" dirty="0">
              <a:solidFill>
                <a:srgbClr val="29161F"/>
              </a:solidFill>
              <a:latin typeface="Rubik" pitchFamily="2" charset="-79"/>
              <a:ea typeface="Rubik" pitchFamily="2" charset="-79"/>
            </a:endParaRPr>
          </a:p>
          <a:p>
            <a:r>
              <a:rPr lang="en-GB" sz="2800" u="sng" dirty="0" err="1">
                <a:solidFill>
                  <a:srgbClr val="0000FF"/>
                </a:solidFill>
                <a:effectLst/>
                <a:latin typeface="Rubik" pitchFamily="2" charset="-79"/>
                <a:ea typeface="Rubik" pitchFamily="2" charset="-79"/>
                <a:hlinkClick r:id="rId5"/>
              </a:rPr>
              <a:t>Senua</a:t>
            </a:r>
            <a:r>
              <a:rPr lang="en-GB" sz="2800" u="sng" dirty="0">
                <a:solidFill>
                  <a:srgbClr val="0000FF"/>
                </a:solidFill>
                <a:effectLst/>
                <a:latin typeface="Rubik" pitchFamily="2" charset="-79"/>
                <a:ea typeface="Rubik" pitchFamily="2" charset="-79"/>
                <a:hlinkClick r:id="rId5"/>
              </a:rPr>
              <a:t> </a:t>
            </a:r>
            <a:r>
              <a:rPr lang="en-GB" sz="2800" u="sng" dirty="0" err="1">
                <a:solidFill>
                  <a:srgbClr val="0000FF"/>
                </a:solidFill>
                <a:effectLst/>
                <a:latin typeface="Rubik" pitchFamily="2" charset="-79"/>
                <a:ea typeface="Rubik" pitchFamily="2" charset="-79"/>
                <a:hlinkClick r:id="rId5"/>
              </a:rPr>
              <a:t>Dedende</a:t>
            </a:r>
            <a:endParaRPr lang="en-GB" sz="2800" u="sng" dirty="0">
              <a:solidFill>
                <a:srgbClr val="0000FF"/>
              </a:solidFill>
              <a:effectLst/>
              <a:latin typeface="Rubik" pitchFamily="2" charset="-79"/>
              <a:ea typeface="Rubik" pitchFamily="2" charset="-79"/>
            </a:endParaRPr>
          </a:p>
          <a:p>
            <a:endParaRPr lang="en-GB" sz="2800" dirty="0"/>
          </a:p>
          <a:p>
            <a:r>
              <a:rPr lang="en-GB" sz="2800" b="1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Big Sing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>
                <a:solidFill>
                  <a:schemeClr val="tx1"/>
                </a:solidFill>
                <a:latin typeface="Rubik" pitchFamily="2" charset="-79"/>
                <a:cs typeface="Rubik" pitchFamily="2" charset="-79"/>
                <a:hlinkClick r:id="rId6"/>
              </a:rPr>
              <a:t>Aye </a:t>
            </a:r>
            <a:r>
              <a:rPr lang="en-GB" sz="2800" dirty="0" err="1">
                <a:solidFill>
                  <a:schemeClr val="tx1"/>
                </a:solidFill>
                <a:latin typeface="Rubik" pitchFamily="2" charset="-79"/>
                <a:cs typeface="Rubik" pitchFamily="2" charset="-79"/>
                <a:hlinkClick r:id="rId6"/>
              </a:rPr>
              <a:t>Mojinumba</a:t>
            </a:r>
            <a:br>
              <a:rPr lang="en-GB" sz="2800" dirty="0"/>
            </a:br>
            <a:br>
              <a:rPr lang="en-GB" sz="1500" dirty="0"/>
            </a:b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6077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710A3-3E83-4013-8E88-7F38C52C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1" y="102491"/>
            <a:ext cx="791310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Aims and Objectives</a:t>
            </a:r>
          </a:p>
        </p:txBody>
      </p:sp>
      <p:pic>
        <p:nvPicPr>
          <p:cNvPr id="27" name="Picture 26" descr="Man writing on music sheet">
            <a:extLst>
              <a:ext uri="{FF2B5EF4-FFF2-40B4-BE49-F238E27FC236}">
                <a16:creationId xmlns:a16="http://schemas.microsoft.com/office/drawing/2014/main" id="{43BC90C4-84C8-F0C7-6AD2-A8537235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1" r="28109" b="-2"/>
          <a:stretch/>
        </p:blipFill>
        <p:spPr>
          <a:xfrm>
            <a:off x="21" y="-6418"/>
            <a:ext cx="3212412" cy="6864418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2BF64C4-FDC9-464F-91F4-6B3EDD33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3220" y="1417320"/>
            <a:ext cx="8579719" cy="5338189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Rubik" pitchFamily="2" charset="-79"/>
                <a:cs typeface="Rubik" pitchFamily="2" charset="-79"/>
              </a:rPr>
              <a:t>To practically explore the physiology of the voice.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Rubik" pitchFamily="2" charset="-79"/>
                <a:cs typeface="Rubik" pitchFamily="2" charset="-79"/>
              </a:rPr>
              <a:t>To explore songs and vocal exercises, which help develop pitch recognition and vocal range.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Rubik" pitchFamily="2" charset="-79"/>
                <a:cs typeface="Rubik" pitchFamily="2" charset="-79"/>
              </a:rPr>
              <a:t>To explore vocal exercises and activities which encourage healthy vocal technique.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Rubik" pitchFamily="2" charset="-79"/>
                <a:cs typeface="Rubik" pitchFamily="2" charset="-79"/>
              </a:rPr>
              <a:t>To understand the components of a good vocal warm up.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DA5BB15-C337-24CC-89FF-B0F614C6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5" y="614793"/>
            <a:ext cx="2959768" cy="1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27ACA39-FCE9-7924-845F-DBEFD0D7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3" y="206119"/>
            <a:ext cx="2137393" cy="14249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93A42AB-C35F-B376-F531-2C276529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1" y="102491"/>
            <a:ext cx="791310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Good posture for singing</a:t>
            </a:r>
          </a:p>
        </p:txBody>
      </p:sp>
      <p:pic>
        <p:nvPicPr>
          <p:cNvPr id="8" name="Picture 7" descr="A book with a diagram of the body&#10;&#10;Description automatically generated">
            <a:extLst>
              <a:ext uri="{FF2B5EF4-FFF2-40B4-BE49-F238E27FC236}">
                <a16:creationId xmlns:a16="http://schemas.microsoft.com/office/drawing/2014/main" id="{47B55DA2-DD17-5CFA-9D1F-186799C2C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 t="6281" r="33246" b="25674"/>
          <a:stretch/>
        </p:blipFill>
        <p:spPr>
          <a:xfrm>
            <a:off x="4652818" y="1122021"/>
            <a:ext cx="2810164" cy="57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ndReliableElkhound-mobile.mp4" descr="BlandReliableElkhound-mobile.mp4">
            <a:hlinkClick r:id="" action="ppaction://media"/>
            <a:extLst>
              <a:ext uri="{FF2B5EF4-FFF2-40B4-BE49-F238E27FC236}">
                <a16:creationId xmlns:a16="http://schemas.microsoft.com/office/drawing/2014/main" id="{C3345DF0-CD8C-A54A-9D5E-BB4640DE707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1600" y="1825625"/>
            <a:ext cx="6907213" cy="3971925"/>
          </a:xfr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27ACA39-FCE9-7924-845F-DBEFD0D76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03" y="206119"/>
            <a:ext cx="2137393" cy="14249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93A42AB-C35F-B376-F531-2C276529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1" y="102491"/>
            <a:ext cx="791310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Breathing</a:t>
            </a:r>
          </a:p>
        </p:txBody>
      </p:sp>
    </p:spTree>
    <p:extLst>
      <p:ext uri="{BB962C8B-B14F-4D97-AF65-F5344CB8AC3E}">
        <p14:creationId xmlns:p14="http://schemas.microsoft.com/office/powerpoint/2010/main" val="6884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98E8-4D29-1F4D-99AB-56B8CE17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E7F46-9945-A440-A3ED-BDEFC7C86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818" y="365125"/>
            <a:ext cx="5876364" cy="5876364"/>
          </a:xfrm>
        </p:spPr>
      </p:pic>
    </p:spTree>
    <p:extLst>
      <p:ext uri="{BB962C8B-B14F-4D97-AF65-F5344CB8AC3E}">
        <p14:creationId xmlns:p14="http://schemas.microsoft.com/office/powerpoint/2010/main" val="9144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BAFF023-8CEF-1266-587C-B777CC5A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3" y="206119"/>
            <a:ext cx="2137393" cy="1424929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C49EA1-6765-952F-09CD-E44FEAF4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991" y="2920999"/>
            <a:ext cx="2504017" cy="2696634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CA6D1F1-AE58-0080-9A86-49A80297EFD9}"/>
              </a:ext>
            </a:extLst>
          </p:cNvPr>
          <p:cNvSpPr txBox="1">
            <a:spLocks/>
          </p:cNvSpPr>
          <p:nvPr/>
        </p:nvSpPr>
        <p:spPr>
          <a:xfrm>
            <a:off x="3513221" y="102491"/>
            <a:ext cx="7913104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Phonation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7AA5D-C03D-9035-7C84-EE92753504B8}"/>
              </a:ext>
            </a:extLst>
          </p:cNvPr>
          <p:cNvSpPr txBox="1"/>
          <p:nvPr/>
        </p:nvSpPr>
        <p:spPr>
          <a:xfrm>
            <a:off x="3513221" y="1509846"/>
            <a:ext cx="7913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Rubik" pitchFamily="2" charset="-79"/>
                <a:cs typeface="Rubik" pitchFamily="2" charset="-79"/>
              </a:rPr>
              <a:t>Pitch is determined by the length, tension and pressure of the vocal folds. </a:t>
            </a:r>
          </a:p>
        </p:txBody>
      </p:sp>
    </p:spTree>
    <p:extLst>
      <p:ext uri="{BB962C8B-B14F-4D97-AF65-F5344CB8AC3E}">
        <p14:creationId xmlns:p14="http://schemas.microsoft.com/office/powerpoint/2010/main" val="344095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BAFF023-8CEF-1266-587C-B777CC5A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3" y="206119"/>
            <a:ext cx="2137393" cy="14249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CA6D1F1-AE58-0080-9A86-49A80297EFD9}"/>
              </a:ext>
            </a:extLst>
          </p:cNvPr>
          <p:cNvSpPr txBox="1">
            <a:spLocks/>
          </p:cNvSpPr>
          <p:nvPr/>
        </p:nvSpPr>
        <p:spPr>
          <a:xfrm>
            <a:off x="2469033" y="102491"/>
            <a:ext cx="7253934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The vocal folds inside the larynx</a:t>
            </a:r>
          </a:p>
        </p:txBody>
      </p:sp>
      <p:pic>
        <p:nvPicPr>
          <p:cNvPr id="5" name="Picture 4" descr="Close-up of a book page with a few images of the mouth&#10;&#10;Description automatically generated">
            <a:extLst>
              <a:ext uri="{FF2B5EF4-FFF2-40B4-BE49-F238E27FC236}">
                <a16:creationId xmlns:a16="http://schemas.microsoft.com/office/drawing/2014/main" id="{4EB365B2-CE31-EB69-E26D-D8AE550B3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27204" r="20574" b="31987"/>
          <a:stretch/>
        </p:blipFill>
        <p:spPr>
          <a:xfrm>
            <a:off x="3404897" y="1631048"/>
            <a:ext cx="5382207" cy="52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27ACA39-FCE9-7924-845F-DBEFD0D7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3" y="206119"/>
            <a:ext cx="2137393" cy="142492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93A42AB-C35F-B376-F531-2C276529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1" y="102491"/>
            <a:ext cx="791310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What is the larynx (the voice box)?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CFE901-E454-02D9-621B-DD3C91E3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7753" cy="49298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The larynx is a tube about 5cm long that sits on the top of your Trachea.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The top of the larynx is the epiglottis, this folds over and covers the trachea during swallowing.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3 different parts of it: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Supraglottis</a:t>
            </a:r>
            <a:r>
              <a:rPr lang="en-US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 (above the folds)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Glottis – (the folds themselves)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Subglottis</a:t>
            </a:r>
            <a:r>
              <a:rPr lang="en-US" dirty="0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 – (below the folds)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28D79F6-10ED-5ECA-4089-D9B0CFF57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46" y="1928117"/>
            <a:ext cx="5634153" cy="49298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1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BAFF023-8CEF-1266-587C-B777CC5A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3" y="206119"/>
            <a:ext cx="2137393" cy="14249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CA6D1F1-AE58-0080-9A86-49A80297EFD9}"/>
              </a:ext>
            </a:extLst>
          </p:cNvPr>
          <p:cNvSpPr txBox="1">
            <a:spLocks/>
          </p:cNvSpPr>
          <p:nvPr/>
        </p:nvSpPr>
        <p:spPr>
          <a:xfrm>
            <a:off x="3291306" y="102491"/>
            <a:ext cx="560938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554937"/>
                </a:solidFill>
                <a:latin typeface="Rubik Medium" pitchFamily="2" charset="-79"/>
                <a:cs typeface="Rubik Medium" pitchFamily="2" charset="-79"/>
              </a:rPr>
              <a:t>Here’s what it looks like</a:t>
            </a:r>
          </a:p>
        </p:txBody>
      </p:sp>
      <p:pic>
        <p:nvPicPr>
          <p:cNvPr id="9" name="Picture 8" descr="A close-up of a map&#10;&#10;Description automatically generated">
            <a:extLst>
              <a:ext uri="{FF2B5EF4-FFF2-40B4-BE49-F238E27FC236}">
                <a16:creationId xmlns:a16="http://schemas.microsoft.com/office/drawing/2014/main" id="{FC5619F4-8291-4A7B-8D1B-767BED61BC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16027" r="22220" b="31313"/>
          <a:stretch/>
        </p:blipFill>
        <p:spPr>
          <a:xfrm>
            <a:off x="3629891" y="1099126"/>
            <a:ext cx="4932218" cy="57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1942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1324</TotalTime>
  <Words>358</Words>
  <Application>Microsoft Office PowerPoint</Application>
  <PresentationFormat>Widescreen</PresentationFormat>
  <Paragraphs>42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Rubik</vt:lpstr>
      <vt:lpstr>Rubik Medium</vt:lpstr>
      <vt:lpstr>Wingdings</vt:lpstr>
      <vt:lpstr>Metropolitan</vt:lpstr>
      <vt:lpstr>1_Office Theme</vt:lpstr>
      <vt:lpstr> The Power, Awe and Wonder of the Human Voice  </vt:lpstr>
      <vt:lpstr>Aims and Objectives</vt:lpstr>
      <vt:lpstr>Good posture for singing</vt:lpstr>
      <vt:lpstr>Breathing</vt:lpstr>
      <vt:lpstr>PowerPoint Presentation</vt:lpstr>
      <vt:lpstr>PowerPoint Presentation</vt:lpstr>
      <vt:lpstr>PowerPoint Presentation</vt:lpstr>
      <vt:lpstr>What is the larynx (the voice box)?</vt:lpstr>
      <vt:lpstr>PowerPoint Presentation</vt:lpstr>
      <vt:lpstr>Singing pointers for KS1</vt:lpstr>
      <vt:lpstr>Singing pointers for KS2</vt:lpstr>
      <vt:lpstr>CPD Singing Resources used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Music Curriculum</dc:title>
  <dc:creator>Jane Swindells</dc:creator>
  <cp:lastModifiedBy>Jane Swindells</cp:lastModifiedBy>
  <cp:revision>68</cp:revision>
  <cp:lastPrinted>2023-11-14T11:26:49Z</cp:lastPrinted>
  <dcterms:created xsi:type="dcterms:W3CDTF">2021-12-23T14:17:00Z</dcterms:created>
  <dcterms:modified xsi:type="dcterms:W3CDTF">2024-07-16T14:31:31Z</dcterms:modified>
</cp:coreProperties>
</file>